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EEFB"/>
    <a:srgbClr val="FBC293"/>
    <a:srgbClr val="B8CF8B"/>
    <a:srgbClr val="FBE3D6"/>
    <a:srgbClr val="FCD5B5"/>
    <a:srgbClr val="D7E4BD"/>
    <a:srgbClr val="0F9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F2FF11-0D3A-58C4-4294-49F3D4EBC5EA}" v="1" dt="2026-03-10T06:09:15.3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155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3924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1669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93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518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303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1351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409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363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173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63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3723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7F79C8-9834-4250-9D56-D791FB342C01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9335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タイトル 1">
            <a:extLst>
              <a:ext uri="{FF2B5EF4-FFF2-40B4-BE49-F238E27FC236}">
                <a16:creationId xmlns:a16="http://schemas.microsoft.com/office/drawing/2014/main" id="{5FFE0623-87E5-7EA3-412A-0671A6C06A3C}"/>
              </a:ext>
            </a:extLst>
          </p:cNvPr>
          <p:cNvSpPr txBox="1">
            <a:spLocks/>
          </p:cNvSpPr>
          <p:nvPr/>
        </p:nvSpPr>
        <p:spPr>
          <a:xfrm>
            <a:off x="136234" y="4031788"/>
            <a:ext cx="8885385" cy="1128420"/>
          </a:xfrm>
          <a:prstGeom prst="rect">
            <a:avLst/>
          </a:prstGeom>
          <a:solidFill>
            <a:srgbClr val="FBE3D6"/>
          </a:solidFill>
          <a:ln>
            <a:solidFill>
              <a:srgbClr val="FBC29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1800" b="1" dirty="0">
              <a:latin typeface="+mn-ea"/>
              <a:ea typeface="+mn-ea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FC6BB372-5D29-B265-DC5C-4760DF9350C8}"/>
              </a:ext>
            </a:extLst>
          </p:cNvPr>
          <p:cNvSpPr txBox="1">
            <a:spLocks/>
          </p:cNvSpPr>
          <p:nvPr/>
        </p:nvSpPr>
        <p:spPr>
          <a:xfrm>
            <a:off x="129308" y="2622708"/>
            <a:ext cx="8885385" cy="8973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B8CF8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1800" b="1" dirty="0">
              <a:latin typeface="+mn-ea"/>
              <a:ea typeface="+mn-ea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35121BA-EDC7-B2D5-C87F-426B6493DF36}"/>
              </a:ext>
            </a:extLst>
          </p:cNvPr>
          <p:cNvSpPr txBox="1">
            <a:spLocks/>
          </p:cNvSpPr>
          <p:nvPr/>
        </p:nvSpPr>
        <p:spPr>
          <a:xfrm>
            <a:off x="131618" y="22355"/>
            <a:ext cx="8880767" cy="550342"/>
          </a:xfrm>
          <a:prstGeom prst="rect">
            <a:avLst/>
          </a:prstGeom>
          <a:solidFill>
            <a:schemeClr val="accent4"/>
          </a:solidFill>
        </p:spPr>
        <p:txBody>
          <a:bodyPr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+mn-ea"/>
                <a:ea typeface="+mn-ea"/>
              </a:rPr>
              <a:t>令和７年度補正予算　重点支援地方交付金の活用状況について</a:t>
            </a:r>
            <a:endParaRPr lang="en-US" altLang="ja-JP" sz="1600" b="1" dirty="0">
              <a:solidFill>
                <a:schemeClr val="bg1"/>
              </a:solidFill>
              <a:latin typeface="+mn-ea"/>
              <a:ea typeface="+mn-ea"/>
            </a:endParaRPr>
          </a:p>
          <a:p>
            <a:pPr algn="ctr">
              <a:lnSpc>
                <a:spcPct val="110000"/>
              </a:lnSpc>
            </a:pPr>
            <a:r>
              <a:rPr lang="ja-JP" altLang="en-US" sz="1600" b="1" dirty="0">
                <a:solidFill>
                  <a:schemeClr val="bg1"/>
                </a:solidFill>
                <a:latin typeface="+mn-ea"/>
                <a:ea typeface="+mn-ea"/>
              </a:rPr>
              <a:t>佐賀県　江北町</a:t>
            </a: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430AEA37-641B-A08D-F1C7-BCB587BA30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9683208"/>
              </p:ext>
            </p:extLst>
          </p:nvPr>
        </p:nvGraphicFramePr>
        <p:xfrm>
          <a:off x="992622" y="810206"/>
          <a:ext cx="6903604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1802">
                  <a:extLst>
                    <a:ext uri="{9D8B030D-6E8A-4147-A177-3AD203B41FA5}">
                      <a16:colId xmlns:a16="http://schemas.microsoft.com/office/drawing/2014/main" val="3510786128"/>
                    </a:ext>
                  </a:extLst>
                </a:gridCol>
                <a:gridCol w="3451802">
                  <a:extLst>
                    <a:ext uri="{9D8B030D-6E8A-4147-A177-3AD203B41FA5}">
                      <a16:colId xmlns:a16="http://schemas.microsoft.com/office/drawing/2014/main" val="2813429504"/>
                    </a:ext>
                  </a:extLst>
                </a:gridCol>
              </a:tblGrid>
              <a:tr h="127815">
                <a:tc>
                  <a:txBody>
                    <a:bodyPr/>
                    <a:lstStyle/>
                    <a:p>
                      <a:r>
                        <a:rPr kumimoji="1" lang="zh-TW" altLang="en-US" sz="1400" b="1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交付限度額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　　　 </a:t>
                      </a:r>
                      <a:r>
                        <a:rPr kumimoji="0" lang="en-US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億</a:t>
                      </a:r>
                      <a:r>
                        <a:rPr kumimoji="0" lang="en-US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6,580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万</a:t>
                      </a:r>
                      <a:r>
                        <a:rPr kumimoji="0" lang="en-US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千円</a:t>
                      </a:r>
                      <a:endParaRPr kumimoji="1" lang="ja-JP" altLang="en-US" sz="1400" b="1" dirty="0">
                        <a:solidFill>
                          <a:srgbClr val="CAEEFB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624492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うち令和７年度　交付決定額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　　　　   </a:t>
                      </a:r>
                      <a:r>
                        <a:rPr kumimoji="0" lang="en-US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3,283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万</a:t>
                      </a:r>
                      <a:r>
                        <a:rPr kumimoji="0" lang="en-US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7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千円（</a:t>
                      </a:r>
                      <a:r>
                        <a:rPr kumimoji="0" lang="en-US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20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％）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8022725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うち令和８年度　交付決定額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　　　　　　　　　  </a:t>
                      </a:r>
                      <a:r>
                        <a:rPr kumimoji="0" lang="en-US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円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（</a:t>
                      </a:r>
                      <a:r>
                        <a:rPr kumimoji="0" lang="en-US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0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％）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793336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残額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　　　  </a:t>
                      </a:r>
                      <a:r>
                        <a:rPr kumimoji="0" lang="en-US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億</a:t>
                      </a:r>
                      <a:r>
                        <a:rPr kumimoji="0" lang="en-US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3,296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万</a:t>
                      </a:r>
                      <a:r>
                        <a:rPr kumimoji="0" lang="en-US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8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千円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（</a:t>
                      </a:r>
                      <a:r>
                        <a:rPr kumimoji="0" lang="en-US" altLang="ja-JP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80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％）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775636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46542F1-74CB-1B64-EAA1-B88F31F5887D}"/>
              </a:ext>
            </a:extLst>
          </p:cNvPr>
          <p:cNvSpPr txBox="1"/>
          <p:nvPr/>
        </p:nvSpPr>
        <p:spPr>
          <a:xfrm>
            <a:off x="131617" y="547751"/>
            <a:ext cx="361170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</a:t>
            </a: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実施状況</a:t>
            </a:r>
            <a:endParaRPr kumimoji="0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B9BC070-1698-5756-17AA-E19355F74AB8}"/>
              </a:ext>
            </a:extLst>
          </p:cNvPr>
          <p:cNvSpPr txBox="1"/>
          <p:nvPr/>
        </p:nvSpPr>
        <p:spPr>
          <a:xfrm>
            <a:off x="131616" y="2072024"/>
            <a:ext cx="880341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■主な</a:t>
            </a: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事業概要　</a:t>
            </a:r>
            <a:endParaRPr kumimoji="0" lang="ja-JP" alt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357F6B9C-AD13-E38F-6E3C-9E94FE5C966F}"/>
              </a:ext>
            </a:extLst>
          </p:cNvPr>
          <p:cNvSpPr txBox="1">
            <a:spLocks/>
          </p:cNvSpPr>
          <p:nvPr/>
        </p:nvSpPr>
        <p:spPr>
          <a:xfrm>
            <a:off x="136234" y="3745612"/>
            <a:ext cx="8885385" cy="288000"/>
          </a:xfrm>
          <a:prstGeom prst="rect">
            <a:avLst/>
          </a:prstGeom>
          <a:solidFill>
            <a:srgbClr val="FBC293"/>
          </a:solidFill>
          <a:ln>
            <a:solidFill>
              <a:srgbClr val="FBC29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b="1" dirty="0">
                <a:latin typeface="+mn-ea"/>
                <a:ea typeface="+mn-ea"/>
              </a:rPr>
              <a:t>事業者支援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3C23F17-2469-BC32-A8EE-DC4679E0C6F3}"/>
              </a:ext>
            </a:extLst>
          </p:cNvPr>
          <p:cNvSpPr txBox="1"/>
          <p:nvPr/>
        </p:nvSpPr>
        <p:spPr>
          <a:xfrm>
            <a:off x="208971" y="2677538"/>
            <a:ext cx="8726059" cy="646331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◆物価高騰対策生活者支援クーポン券事業　事業費：３，２４４万９千円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　　</a:t>
            </a:r>
            <a:r>
              <a:rPr kumimoji="1" lang="en-US" altLang="ja-JP" sz="12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食料品特別加算を活用</a:t>
            </a:r>
            <a:endParaRPr kumimoji="1" lang="en-US" altLang="ja-JP" sz="1200" b="1" dirty="0">
              <a:solidFill>
                <a:srgbClr val="FF0000"/>
              </a:solidFill>
            </a:endParaRPr>
          </a:p>
          <a:p>
            <a:r>
              <a:rPr kumimoji="1" lang="ja-JP" altLang="en-US" sz="1200" dirty="0"/>
              <a:t>　食料費等の購入のための町内の店舗で利用できるクーポン券（使用期限：令和８年５月末まで）を１人あたり３，０００円分配布。</a:t>
            </a:r>
            <a:endParaRPr kumimoji="1" lang="en-US" altLang="ja-JP" sz="1200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7E4ED9A-18CC-E2E3-86BB-8FC42B28AAA5}"/>
              </a:ext>
            </a:extLst>
          </p:cNvPr>
          <p:cNvSpPr txBox="1"/>
          <p:nvPr/>
        </p:nvSpPr>
        <p:spPr>
          <a:xfrm>
            <a:off x="208968" y="4138120"/>
            <a:ext cx="8726059" cy="830997"/>
          </a:xfrm>
          <a:prstGeom prst="rect">
            <a:avLst/>
          </a:prstGeom>
          <a:solidFill>
            <a:schemeClr val="bg1"/>
          </a:solidFill>
          <a:ln w="19050">
            <a:solidFill>
              <a:srgbClr val="FBC293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◆配食サービス利用者支援事業　事業費：３８万８千円</a:t>
            </a:r>
            <a:endParaRPr kumimoji="1" lang="en-US" altLang="ja-JP" sz="1200" b="1" u="sng" dirty="0"/>
          </a:p>
          <a:p>
            <a:r>
              <a:rPr kumimoji="1" lang="ja-JP" altLang="en-US" sz="1200" dirty="0"/>
              <a:t>　町が実施している配食サービス事業において、食材費や光熱費等の物価高騰に伴って、配食サービスを利用する高齢者等の負担が増加することを抑えるために、Ｒ８．１～Ｒ８．３の配食見込数（１，４００食）について１食あたり２７７円（必要経費－料金）を委託料として事業者へ支払う。</a:t>
            </a:r>
            <a:endParaRPr kumimoji="1" lang="en-US" altLang="ja-JP" sz="1200" dirty="0"/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BFC79F8A-4A71-9B8F-A398-FA2BC2F0593A}"/>
              </a:ext>
            </a:extLst>
          </p:cNvPr>
          <p:cNvSpPr txBox="1">
            <a:spLocks/>
          </p:cNvSpPr>
          <p:nvPr/>
        </p:nvSpPr>
        <p:spPr>
          <a:xfrm>
            <a:off x="129306" y="2331016"/>
            <a:ext cx="8885385" cy="288000"/>
          </a:xfrm>
          <a:prstGeom prst="rect">
            <a:avLst/>
          </a:prstGeom>
          <a:solidFill>
            <a:srgbClr val="B8CF8B"/>
          </a:solidFill>
          <a:ln>
            <a:solidFill>
              <a:srgbClr val="B8CF8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b="1" dirty="0">
                <a:latin typeface="+mn-ea"/>
                <a:ea typeface="+mn-ea"/>
              </a:rPr>
              <a:t>生活者支援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85823136-E1A9-FDFC-3AEE-40C864020B82}"/>
              </a:ext>
            </a:extLst>
          </p:cNvPr>
          <p:cNvSpPr txBox="1"/>
          <p:nvPr/>
        </p:nvSpPr>
        <p:spPr>
          <a:xfrm>
            <a:off x="6106160" y="6660869"/>
            <a:ext cx="303784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kumimoji="0" lang="en-US" altLang="ja-JP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0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事業費の全部又は一部に本交付金を充当予定</a:t>
            </a:r>
            <a:endParaRPr lang="ja-JP" altLang="en-US" sz="1400" dirty="0"/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D3725E78-00F7-E335-CB0F-8998D1B2C582}"/>
              </a:ext>
            </a:extLst>
          </p:cNvPr>
          <p:cNvSpPr txBox="1">
            <a:spLocks/>
          </p:cNvSpPr>
          <p:nvPr/>
        </p:nvSpPr>
        <p:spPr>
          <a:xfrm>
            <a:off x="7002608" y="535810"/>
            <a:ext cx="2009775" cy="304603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ja-JP" altLang="en-US" sz="1200" b="1" dirty="0">
                <a:latin typeface="+mn-ea"/>
                <a:ea typeface="+mn-ea"/>
              </a:rPr>
              <a:t>＜令和８年３月時点＞</a:t>
            </a:r>
          </a:p>
        </p:txBody>
      </p:sp>
    </p:spTree>
    <p:extLst>
      <p:ext uri="{BB962C8B-B14F-4D97-AF65-F5344CB8AC3E}">
        <p14:creationId xmlns:p14="http://schemas.microsoft.com/office/powerpoint/2010/main" val="220137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EEE9468F64B644ABFFBB3862C1BC74" ma:contentTypeVersion="7" ma:contentTypeDescription="新しいドキュメントを作成します。" ma:contentTypeScope="" ma:versionID="6c55aa6c89a95ef4df32a422dc7d21f8">
  <xsd:schema xmlns:xsd="http://www.w3.org/2001/XMLSchema" xmlns:xs="http://www.w3.org/2001/XMLSchema" xmlns:p="http://schemas.microsoft.com/office/2006/metadata/properties" xmlns:ns2="653e66e5-f1e1-441c-8122-6d36929cd6b7" targetNamespace="http://schemas.microsoft.com/office/2006/metadata/properties" ma:root="true" ma:fieldsID="ca41f22325bef7b36ee3abfa08f1c62c" ns2:_="">
    <xsd:import namespace="653e66e5-f1e1-441c-8122-6d36929cd6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3e66e5-f1e1-441c-8122-6d36929cd6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A887439-E3BC-4A0B-84EF-B396444C65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3e66e5-f1e1-441c-8122-6d36929cd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1BBCA0D-AA3D-47C2-85AE-8A0B7DB6197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446B3C0-C7E3-4D3F-A698-691AC128046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1978</TotalTime>
  <Words>253</Words>
  <Application>Microsoft Office PowerPoint</Application>
  <PresentationFormat>画面に合わせる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游ゴシック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松山 倫之(MATSUYAMA Tomoyuki)</dc:creator>
  <cp:lastModifiedBy>大塚 健司</cp:lastModifiedBy>
  <cp:revision>20</cp:revision>
  <cp:lastPrinted>2026-03-04T05:37:23Z</cp:lastPrinted>
  <dcterms:created xsi:type="dcterms:W3CDTF">2026-03-03T02:43:15Z</dcterms:created>
  <dcterms:modified xsi:type="dcterms:W3CDTF">2026-03-30T00:15:44Z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0x0101002DEEE9468F64B644ABFFBB3862C1BC74</vt:lpwstr>
  </property>
</Properties>
</file>